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DM Sans Medium"/>
      <p:regular r:id="rId20"/>
      <p:bold r:id="rId21"/>
      <p:italic r:id="rId22"/>
      <p:boldItalic r:id="rId23"/>
    </p:embeddedFont>
    <p:embeddedFont>
      <p:font typeface="Inter"/>
      <p:regular r:id="rId24"/>
      <p:bold r:id="rId25"/>
    </p:embeddedFont>
    <p:embeddedFont>
      <p:font typeface="Poppi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DMSansMedium-regular.fntdata"/><Relationship Id="rId22" Type="http://schemas.openxmlformats.org/officeDocument/2006/relationships/font" Target="fonts/DMSansMedium-italic.fntdata"/><Relationship Id="rId21" Type="http://schemas.openxmlformats.org/officeDocument/2006/relationships/font" Target="fonts/DMSansMedium-bold.fntdata"/><Relationship Id="rId24" Type="http://schemas.openxmlformats.org/officeDocument/2006/relationships/font" Target="fonts/Inter-regular.fntdata"/><Relationship Id="rId23" Type="http://schemas.openxmlformats.org/officeDocument/2006/relationships/font" Target="fonts/DMSansMedium-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oppins-regular.fntdata"/><Relationship Id="rId25" Type="http://schemas.openxmlformats.org/officeDocument/2006/relationships/font" Target="fonts/Inter-bold.fntdata"/><Relationship Id="rId28" Type="http://schemas.openxmlformats.org/officeDocument/2006/relationships/font" Target="fonts/Poppins-italic.fntdata"/><Relationship Id="rId27" Type="http://schemas.openxmlformats.org/officeDocument/2006/relationships/font" Target="fonts/Poppi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oppins-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jp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435ed35e2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435ed35e2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SLIDES_API1473855874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SLIDES_API1473855874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SLIDES_API147385587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SLIDES_API147385587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SLIDES_API147385587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SLIDES_API147385587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SLIDES_API1473855874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SLIDES_API1473855874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SLIDES_API147385587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SLIDES_API147385587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SLIDES_API147385587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SLIDES_API147385587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SLIDES_API1473855874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SLIDES_API1473855874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SLIDES_API147385587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SLIDES_API147385587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SLIDES_API1473855874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SLIDES_API1473855874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SLIDES_API1473855874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SLIDES_API1473855874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SLIDES_API1473855874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SLIDES_API1473855874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SLIDES_API1473855874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SLIDES_API1473855874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Introduction_Slide_1" type="title">
  <p:cSld name="TITLE">
    <p:spTree>
      <p:nvGrpSpPr>
        <p:cNvPr id="54" name="Shape 54"/>
        <p:cNvGrpSpPr/>
        <p:nvPr/>
      </p:nvGrpSpPr>
      <p:grpSpPr>
        <a:xfrm>
          <a:off x="0" y="0"/>
          <a:ext cx="0" cy="0"/>
          <a:chOff x="0" y="0"/>
          <a:chExt cx="0" cy="0"/>
        </a:xfrm>
      </p:grpSpPr>
      <p:pic>
        <p:nvPicPr>
          <p:cNvPr id="55" name="Google Shape;55;p14"/>
          <p:cNvPicPr preferRelativeResize="0"/>
          <p:nvPr/>
        </p:nvPicPr>
        <p:blipFill rotWithShape="1">
          <a:blip r:embed="rId2">
            <a:alphaModFix/>
          </a:blip>
          <a:srcRect b="48754" l="0" r="0" t="0"/>
          <a:stretch/>
        </p:blipFill>
        <p:spPr>
          <a:xfrm>
            <a:off x="0" y="0"/>
            <a:ext cx="9144000" cy="5143500"/>
          </a:xfrm>
          <a:prstGeom prst="rect">
            <a:avLst/>
          </a:prstGeom>
          <a:noFill/>
          <a:ln>
            <a:noFill/>
          </a:ln>
        </p:spPr>
      </p:pic>
      <p:sp>
        <p:nvSpPr>
          <p:cNvPr id="56" name="Google Shape;56;p14"/>
          <p:cNvSpPr txBox="1"/>
          <p:nvPr>
            <p:ph type="title"/>
          </p:nvPr>
        </p:nvSpPr>
        <p:spPr>
          <a:xfrm>
            <a:off x="632175" y="1152300"/>
            <a:ext cx="7679700" cy="7269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58" name="Google Shape;58;p14"/>
          <p:cNvSpPr txBox="1"/>
          <p:nvPr>
            <p:ph idx="1" type="body"/>
          </p:nvPr>
        </p:nvSpPr>
        <p:spPr>
          <a:xfrm>
            <a:off x="632175" y="1949025"/>
            <a:ext cx="6313500" cy="1959600"/>
          </a:xfrm>
          <a:prstGeom prst="rect">
            <a:avLst/>
          </a:prstGeom>
        </p:spPr>
        <p:txBody>
          <a:bodyPr anchorCtr="0" anchor="t" bIns="91425" lIns="91425" spcFirstLastPara="1" rIns="91425" wrap="square" tIns="91425">
            <a:spAutoFit/>
          </a:bodyPr>
          <a:lstStyle>
            <a:lvl1pPr indent="-311150" lvl="0" marL="457200">
              <a:spcBef>
                <a:spcPts val="0"/>
              </a:spcBef>
              <a:spcAft>
                <a:spcPts val="0"/>
              </a:spcAft>
              <a:buSzPts val="1300"/>
              <a:buChar char="●"/>
              <a:defRPr sz="13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Title_Body_1_no_image">
  <p:cSld name="TITLE_2">
    <p:spTree>
      <p:nvGrpSpPr>
        <p:cNvPr id="59" name="Shape 59"/>
        <p:cNvGrpSpPr/>
        <p:nvPr/>
      </p:nvGrpSpPr>
      <p:grpSpPr>
        <a:xfrm>
          <a:off x="0" y="0"/>
          <a:ext cx="0" cy="0"/>
          <a:chOff x="0" y="0"/>
          <a:chExt cx="0" cy="0"/>
        </a:xfrm>
      </p:grpSpPr>
      <p:pic>
        <p:nvPicPr>
          <p:cNvPr id="60" name="Google Shape;60;p15"/>
          <p:cNvPicPr preferRelativeResize="0"/>
          <p:nvPr/>
        </p:nvPicPr>
        <p:blipFill rotWithShape="1">
          <a:blip r:embed="rId2">
            <a:alphaModFix/>
          </a:blip>
          <a:srcRect b="24958" l="4682" r="1093" t="24953"/>
          <a:stretch/>
        </p:blipFill>
        <p:spPr>
          <a:xfrm>
            <a:off x="0" y="-86675"/>
            <a:ext cx="9144000" cy="5143500"/>
          </a:xfrm>
          <a:prstGeom prst="rect">
            <a:avLst/>
          </a:prstGeom>
          <a:noFill/>
          <a:ln>
            <a:noFill/>
          </a:ln>
        </p:spPr>
      </p:pic>
      <p:sp>
        <p:nvSpPr>
          <p:cNvPr id="61" name="Google Shape;61;p15"/>
          <p:cNvSpPr txBox="1"/>
          <p:nvPr>
            <p:ph type="title"/>
          </p:nvPr>
        </p:nvSpPr>
        <p:spPr>
          <a:xfrm>
            <a:off x="632175" y="1152300"/>
            <a:ext cx="7679700" cy="7269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63" name="Google Shape;63;p15"/>
          <p:cNvSpPr txBox="1"/>
          <p:nvPr>
            <p:ph idx="1" type="body"/>
          </p:nvPr>
        </p:nvSpPr>
        <p:spPr>
          <a:xfrm>
            <a:off x="632175" y="1949025"/>
            <a:ext cx="6313500" cy="1959600"/>
          </a:xfrm>
          <a:prstGeom prst="rect">
            <a:avLst/>
          </a:prstGeom>
        </p:spPr>
        <p:txBody>
          <a:bodyPr anchorCtr="0" anchor="t" bIns="91425" lIns="91425" spcFirstLastPara="1" rIns="91425" wrap="square" tIns="91425">
            <a:spAutoFit/>
          </a:bodyPr>
          <a:lstStyle>
            <a:lvl1pPr indent="-311150" lvl="0" marL="457200">
              <a:spcBef>
                <a:spcPts val="0"/>
              </a:spcBef>
              <a:spcAft>
                <a:spcPts val="0"/>
              </a:spcAft>
              <a:buSzPts val="1300"/>
              <a:buChar char="●"/>
              <a:defRPr sz="13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Title_Body_1">
  <p:cSld name="TITLE_1">
    <p:spTree>
      <p:nvGrpSpPr>
        <p:cNvPr id="64" name="Shape 64"/>
        <p:cNvGrpSpPr/>
        <p:nvPr/>
      </p:nvGrpSpPr>
      <p:grpSpPr>
        <a:xfrm>
          <a:off x="0" y="0"/>
          <a:ext cx="0" cy="0"/>
          <a:chOff x="0" y="0"/>
          <a:chExt cx="0" cy="0"/>
        </a:xfrm>
      </p:grpSpPr>
      <p:pic>
        <p:nvPicPr>
          <p:cNvPr id="65" name="Google Shape;65;p16"/>
          <p:cNvPicPr preferRelativeResize="0"/>
          <p:nvPr/>
        </p:nvPicPr>
        <p:blipFill rotWithShape="1">
          <a:blip r:embed="rId2">
            <a:alphaModFix/>
          </a:blip>
          <a:srcRect b="0" l="0" r="931" t="17634"/>
          <a:stretch/>
        </p:blipFill>
        <p:spPr>
          <a:xfrm rot="5400000">
            <a:off x="2804775" y="-1190812"/>
            <a:ext cx="5153351" cy="7525124"/>
          </a:xfrm>
          <a:prstGeom prst="rect">
            <a:avLst/>
          </a:prstGeom>
          <a:noFill/>
          <a:ln>
            <a:noFill/>
          </a:ln>
        </p:spPr>
      </p:pic>
      <p:sp>
        <p:nvSpPr>
          <p:cNvPr id="66" name="Google Shape;6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67" name="Google Shape;67;p16"/>
          <p:cNvSpPr/>
          <p:nvPr>
            <p:ph idx="2" type="pic"/>
          </p:nvPr>
        </p:nvSpPr>
        <p:spPr>
          <a:xfrm>
            <a:off x="5843075" y="632300"/>
            <a:ext cx="2615100" cy="3918900"/>
          </a:xfrm>
          <a:prstGeom prst="roundRect">
            <a:avLst>
              <a:gd fmla="val 2416" name="adj"/>
            </a:avLst>
          </a:prstGeom>
          <a:noFill/>
          <a:ln>
            <a:noFill/>
          </a:ln>
        </p:spPr>
      </p:sp>
      <p:sp>
        <p:nvSpPr>
          <p:cNvPr id="68" name="Google Shape;68;p16"/>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69" name="Google Shape;69;p16"/>
          <p:cNvSpPr txBox="1"/>
          <p:nvPr>
            <p:ph idx="1" type="subTitle"/>
          </p:nvPr>
        </p:nvSpPr>
        <p:spPr>
          <a:xfrm>
            <a:off x="642700" y="1723725"/>
            <a:ext cx="3605100" cy="1964700"/>
          </a:xfrm>
          <a:prstGeom prst="rect">
            <a:avLst/>
          </a:prstGeom>
        </p:spPr>
        <p:txBody>
          <a:bodyPr anchorCtr="0" anchor="t" bIns="91425" lIns="91425" spcFirstLastPara="1" rIns="91425" wrap="square" tIns="91425">
            <a:sp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Title_Body_2">
  <p:cSld name="TITLE_1_1">
    <p:spTree>
      <p:nvGrpSpPr>
        <p:cNvPr id="70" name="Shape 70"/>
        <p:cNvGrpSpPr/>
        <p:nvPr/>
      </p:nvGrpSpPr>
      <p:grpSpPr>
        <a:xfrm>
          <a:off x="0" y="0"/>
          <a:ext cx="0" cy="0"/>
          <a:chOff x="0" y="0"/>
          <a:chExt cx="0" cy="0"/>
        </a:xfrm>
      </p:grpSpPr>
      <p:sp>
        <p:nvSpPr>
          <p:cNvPr id="71" name="Google Shape;71;p17"/>
          <p:cNvSpPr txBox="1"/>
          <p:nvPr>
            <p:ph idx="1" type="subTitle"/>
          </p:nvPr>
        </p:nvSpPr>
        <p:spPr>
          <a:xfrm>
            <a:off x="4572000" y="1959150"/>
            <a:ext cx="3886200" cy="1964700"/>
          </a:xfrm>
          <a:prstGeom prst="rect">
            <a:avLst/>
          </a:prstGeom>
        </p:spPr>
        <p:txBody>
          <a:bodyPr anchorCtr="0" anchor="t" bIns="91425" lIns="91425" spcFirstLastPara="1" rIns="91425" wrap="square" tIns="91425">
            <a:sp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pic>
        <p:nvPicPr>
          <p:cNvPr id="72" name="Google Shape;72;p17"/>
          <p:cNvPicPr preferRelativeResize="0"/>
          <p:nvPr/>
        </p:nvPicPr>
        <p:blipFill rotWithShape="1">
          <a:blip r:embed="rId2">
            <a:alphaModFix/>
          </a:blip>
          <a:srcRect b="0" l="0" r="931" t="17634"/>
          <a:stretch/>
        </p:blipFill>
        <p:spPr>
          <a:xfrm rot="-5400000">
            <a:off x="1185875" y="-1190812"/>
            <a:ext cx="5153351" cy="7525124"/>
          </a:xfrm>
          <a:prstGeom prst="rect">
            <a:avLst/>
          </a:prstGeom>
          <a:noFill/>
          <a:ln>
            <a:noFill/>
          </a:ln>
        </p:spPr>
      </p:pic>
      <p:sp>
        <p:nvSpPr>
          <p:cNvPr id="73" name="Google Shape;73;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74" name="Google Shape;74;p17"/>
          <p:cNvSpPr txBox="1"/>
          <p:nvPr>
            <p:ph type="title"/>
          </p:nvPr>
        </p:nvSpPr>
        <p:spPr>
          <a:xfrm>
            <a:off x="4572000" y="997400"/>
            <a:ext cx="3886200" cy="6501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75" name="Google Shape;75;p17"/>
          <p:cNvSpPr/>
          <p:nvPr>
            <p:ph idx="2" type="pic"/>
          </p:nvPr>
        </p:nvSpPr>
        <p:spPr>
          <a:xfrm>
            <a:off x="642700" y="632300"/>
            <a:ext cx="2615100" cy="3918900"/>
          </a:xfrm>
          <a:prstGeom prst="roundRect">
            <a:avLst>
              <a:gd fmla="val 2416" name="adj"/>
            </a:avLst>
          </a:prstGeom>
          <a:noFill/>
          <a:ln>
            <a:noFill/>
          </a:ln>
        </p:spPr>
      </p:sp>
    </p:spTree>
  </p:cSld>
  <p:clrMapOvr>
    <a:masterClrMapping/>
  </p:clrMapOvr>
  <p:extLst>
    <p:ext uri="{DCECCB84-F9BA-43D5-87BE-67443E8EF086}">
      <p15:sldGuideLst>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Title_Body_3">
  <p:cSld name="TITLE_1_1_1">
    <p:spTree>
      <p:nvGrpSpPr>
        <p:cNvPr id="76" name="Shape 76"/>
        <p:cNvGrpSpPr/>
        <p:nvPr/>
      </p:nvGrpSpPr>
      <p:grpSpPr>
        <a:xfrm>
          <a:off x="0" y="0"/>
          <a:ext cx="0" cy="0"/>
          <a:chOff x="0" y="0"/>
          <a:chExt cx="0" cy="0"/>
        </a:xfrm>
      </p:grpSpPr>
      <p:pic>
        <p:nvPicPr>
          <p:cNvPr id="77" name="Google Shape;77;p18"/>
          <p:cNvPicPr preferRelativeResize="0"/>
          <p:nvPr/>
        </p:nvPicPr>
        <p:blipFill rotWithShape="1">
          <a:blip r:embed="rId2">
            <a:alphaModFix/>
          </a:blip>
          <a:srcRect b="48754" l="0" r="0" t="0"/>
          <a:stretch/>
        </p:blipFill>
        <p:spPr>
          <a:xfrm>
            <a:off x="0" y="0"/>
            <a:ext cx="9144000" cy="5143500"/>
          </a:xfrm>
          <a:prstGeom prst="rect">
            <a:avLst/>
          </a:prstGeom>
          <a:noFill/>
          <a:ln>
            <a:noFill/>
          </a:ln>
        </p:spPr>
      </p:pic>
      <p:sp>
        <p:nvSpPr>
          <p:cNvPr id="78" name="Google Shape;78;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79" name="Google Shape;79;p18"/>
          <p:cNvSpPr txBox="1"/>
          <p:nvPr>
            <p:ph idx="1" type="subTitle"/>
          </p:nvPr>
        </p:nvSpPr>
        <p:spPr>
          <a:xfrm>
            <a:off x="383075" y="1908900"/>
            <a:ext cx="2469000" cy="407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80" name="Google Shape;80;p18"/>
          <p:cNvSpPr txBox="1"/>
          <p:nvPr>
            <p:ph idx="2" type="subTitle"/>
          </p:nvPr>
        </p:nvSpPr>
        <p:spPr>
          <a:xfrm>
            <a:off x="3284763" y="1908900"/>
            <a:ext cx="2469000" cy="3951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81" name="Google Shape;81;p18"/>
          <p:cNvSpPr txBox="1"/>
          <p:nvPr>
            <p:ph type="title"/>
          </p:nvPr>
        </p:nvSpPr>
        <p:spPr>
          <a:xfrm>
            <a:off x="383075" y="1011550"/>
            <a:ext cx="7753500" cy="6360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p:txBody>
      </p:sp>
      <p:sp>
        <p:nvSpPr>
          <p:cNvPr id="82" name="Google Shape;82;p18"/>
          <p:cNvSpPr txBox="1"/>
          <p:nvPr>
            <p:ph idx="3" type="subTitle"/>
          </p:nvPr>
        </p:nvSpPr>
        <p:spPr>
          <a:xfrm>
            <a:off x="6186450" y="1908900"/>
            <a:ext cx="2469000" cy="3951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A_Outro_1">
  <p:cSld name="TITLE_1_1_1_1">
    <p:spTree>
      <p:nvGrpSpPr>
        <p:cNvPr id="83" name="Shape 83"/>
        <p:cNvGrpSpPr/>
        <p:nvPr/>
      </p:nvGrpSpPr>
      <p:grpSpPr>
        <a:xfrm>
          <a:off x="0" y="0"/>
          <a:ext cx="0" cy="0"/>
          <a:chOff x="0" y="0"/>
          <a:chExt cx="0" cy="0"/>
        </a:xfrm>
      </p:grpSpPr>
      <p:pic>
        <p:nvPicPr>
          <p:cNvPr id="84" name="Google Shape;84;p19"/>
          <p:cNvPicPr preferRelativeResize="0"/>
          <p:nvPr/>
        </p:nvPicPr>
        <p:blipFill rotWithShape="1">
          <a:blip r:embed="rId2">
            <a:alphaModFix/>
          </a:blip>
          <a:srcRect b="48754" l="0" r="0" t="0"/>
          <a:stretch/>
        </p:blipFill>
        <p:spPr>
          <a:xfrm>
            <a:off x="0" y="0"/>
            <a:ext cx="9144000" cy="5143500"/>
          </a:xfrm>
          <a:prstGeom prst="rect">
            <a:avLst/>
          </a:prstGeom>
          <a:noFill/>
          <a:ln>
            <a:noFill/>
          </a:ln>
        </p:spPr>
      </p:pic>
      <p:sp>
        <p:nvSpPr>
          <p:cNvPr id="85" name="Google Shape;8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86" name="Google Shape;86;p19"/>
          <p:cNvSpPr txBox="1"/>
          <p:nvPr>
            <p:ph type="title"/>
          </p:nvPr>
        </p:nvSpPr>
        <p:spPr>
          <a:xfrm>
            <a:off x="530400" y="2208300"/>
            <a:ext cx="8083200" cy="726900"/>
          </a:xfrm>
          <a:prstGeom prst="rect">
            <a:avLst/>
          </a:prstGeom>
        </p:spPr>
        <p:txBody>
          <a:bodyPr anchorCtr="0" anchor="ctr" bIns="91425" lIns="91425" spcFirstLastPara="1" rIns="91425" wrap="square" tIns="91425">
            <a:spAutoFit/>
          </a:bodyPr>
          <a:lstStyle>
            <a:lvl1pPr lvl="0" algn="ctr">
              <a:spcBef>
                <a:spcPts val="0"/>
              </a:spcBef>
              <a:spcAft>
                <a:spcPts val="0"/>
              </a:spcAft>
              <a:buSzPts val="2800"/>
              <a:buNone/>
              <a:defRPr/>
            </a:lvl1pPr>
            <a:lvl2pPr lvl="1" algn="ctr">
              <a:spcBef>
                <a:spcPts val="0"/>
              </a:spcBef>
              <a:spcAft>
                <a:spcPts val="0"/>
              </a:spcAft>
              <a:buSzPts val="2800"/>
              <a:buNone/>
              <a:defRPr>
                <a:latin typeface="Poppins"/>
                <a:ea typeface="Poppins"/>
                <a:cs typeface="Poppins"/>
                <a:sym typeface="Poppins"/>
              </a:defRPr>
            </a:lvl2pPr>
            <a:lvl3pPr lvl="2" algn="ctr">
              <a:spcBef>
                <a:spcPts val="0"/>
              </a:spcBef>
              <a:spcAft>
                <a:spcPts val="0"/>
              </a:spcAft>
              <a:buSzPts val="2800"/>
              <a:buNone/>
              <a:defRPr>
                <a:latin typeface="Poppins"/>
                <a:ea typeface="Poppins"/>
                <a:cs typeface="Poppins"/>
                <a:sym typeface="Poppins"/>
              </a:defRPr>
            </a:lvl3pPr>
            <a:lvl4pPr lvl="3" algn="ctr">
              <a:spcBef>
                <a:spcPts val="0"/>
              </a:spcBef>
              <a:spcAft>
                <a:spcPts val="0"/>
              </a:spcAft>
              <a:buSzPts val="2800"/>
              <a:buNone/>
              <a:defRPr>
                <a:latin typeface="Poppins"/>
                <a:ea typeface="Poppins"/>
                <a:cs typeface="Poppins"/>
                <a:sym typeface="Poppins"/>
              </a:defRPr>
            </a:lvl4pPr>
            <a:lvl5pPr lvl="4" algn="ctr">
              <a:spcBef>
                <a:spcPts val="0"/>
              </a:spcBef>
              <a:spcAft>
                <a:spcPts val="0"/>
              </a:spcAft>
              <a:buSzPts val="2800"/>
              <a:buNone/>
              <a:defRPr>
                <a:latin typeface="Poppins"/>
                <a:ea typeface="Poppins"/>
                <a:cs typeface="Poppins"/>
                <a:sym typeface="Poppins"/>
              </a:defRPr>
            </a:lvl5pPr>
            <a:lvl6pPr lvl="5" algn="ctr">
              <a:spcBef>
                <a:spcPts val="0"/>
              </a:spcBef>
              <a:spcAft>
                <a:spcPts val="0"/>
              </a:spcAft>
              <a:buSzPts val="2800"/>
              <a:buNone/>
              <a:defRPr>
                <a:latin typeface="Poppins"/>
                <a:ea typeface="Poppins"/>
                <a:cs typeface="Poppins"/>
                <a:sym typeface="Poppins"/>
              </a:defRPr>
            </a:lvl6pPr>
            <a:lvl7pPr lvl="6" algn="ctr">
              <a:spcBef>
                <a:spcPts val="0"/>
              </a:spcBef>
              <a:spcAft>
                <a:spcPts val="0"/>
              </a:spcAft>
              <a:buSzPts val="2800"/>
              <a:buNone/>
              <a:defRPr>
                <a:latin typeface="Poppins"/>
                <a:ea typeface="Poppins"/>
                <a:cs typeface="Poppins"/>
                <a:sym typeface="Poppins"/>
              </a:defRPr>
            </a:lvl7pPr>
            <a:lvl8pPr lvl="7" algn="ctr">
              <a:spcBef>
                <a:spcPts val="0"/>
              </a:spcBef>
              <a:spcAft>
                <a:spcPts val="0"/>
              </a:spcAft>
              <a:buSzPts val="2800"/>
              <a:buNone/>
              <a:defRPr>
                <a:latin typeface="Poppins"/>
                <a:ea typeface="Poppins"/>
                <a:cs typeface="Poppins"/>
                <a:sym typeface="Poppins"/>
              </a:defRPr>
            </a:lvl8pPr>
            <a:lvl9pPr lvl="8" algn="ctr">
              <a:spcBef>
                <a:spcPts val="0"/>
              </a:spcBef>
              <a:spcAft>
                <a:spcPts val="0"/>
              </a:spcAft>
              <a:buSzPts val="2800"/>
              <a:buNone/>
              <a:defRPr>
                <a:latin typeface="Poppins"/>
                <a:ea typeface="Poppins"/>
                <a:cs typeface="Poppins"/>
                <a:sym typeface="Poppins"/>
              </a:defRPr>
            </a:lvl9pPr>
          </a:lstStyle>
          <a:p/>
        </p:txBody>
      </p:sp>
    </p:spTree>
  </p:cSld>
  <p:clrMapOvr>
    <a:masterClrMapping/>
  </p:clrMapOvr>
  <p:extLst>
    <p:ext uri="{DCECCB84-F9BA-43D5-87BE-67443E8EF086}">
      <p15:sldGuideLst>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Gradient">
  <p:cSld name="CUSTOM">
    <p:spTree>
      <p:nvGrpSpPr>
        <p:cNvPr id="87" name="Shape 87"/>
        <p:cNvGrpSpPr/>
        <p:nvPr/>
      </p:nvGrpSpPr>
      <p:grpSpPr>
        <a:xfrm>
          <a:off x="0" y="0"/>
          <a:ext cx="0" cy="0"/>
          <a:chOff x="0" y="0"/>
          <a:chExt cx="0" cy="0"/>
        </a:xfrm>
      </p:grpSpPr>
      <p:pic>
        <p:nvPicPr>
          <p:cNvPr id="88" name="Google Shape;88;p20"/>
          <p:cNvPicPr preferRelativeResize="0"/>
          <p:nvPr/>
        </p:nvPicPr>
        <p:blipFill rotWithShape="1">
          <a:blip r:embed="rId2">
            <a:alphaModFix/>
          </a:blip>
          <a:srcRect b="48754" l="0" r="0" t="0"/>
          <a:stretch/>
        </p:blipFill>
        <p:spPr>
          <a:xfrm>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DM Sans Medium"/>
              <a:buNone/>
              <a:defRPr sz="2800">
                <a:solidFill>
                  <a:schemeClr val="dk1"/>
                </a:solidFill>
                <a:latin typeface="DM Sans Medium"/>
                <a:ea typeface="DM Sans Medium"/>
                <a:cs typeface="DM Sans Medium"/>
                <a:sym typeface="DM Sans Medium"/>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spAutoFit/>
          </a:bodyPr>
          <a:lstStyle>
            <a:lvl1pPr indent="-311150" lvl="0" marL="457200">
              <a:lnSpc>
                <a:spcPct val="115000"/>
              </a:lnSpc>
              <a:spcBef>
                <a:spcPts val="0"/>
              </a:spcBef>
              <a:spcAft>
                <a:spcPts val="0"/>
              </a:spcAft>
              <a:buClr>
                <a:schemeClr val="dk2"/>
              </a:buClr>
              <a:buSzPts val="1300"/>
              <a:buFont typeface="Inter"/>
              <a:buChar char="●"/>
              <a:defRPr sz="1300">
                <a:solidFill>
                  <a:schemeClr val="dk2"/>
                </a:solidFill>
                <a:latin typeface="Inter"/>
                <a:ea typeface="Inter"/>
                <a:cs typeface="Inter"/>
                <a:sym typeface="Inter"/>
              </a:defRPr>
            </a:lvl1pPr>
            <a:lvl2pPr indent="-304800" lvl="1" marL="9144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indent="-304800" lvl="2" marL="13716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indent="-304800" lvl="3" marL="1828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indent="-304800" lvl="4" marL="22860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indent="-304800" lvl="5" marL="27432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indent="-304800" lvl="6" marL="32004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indent="-304800" lvl="7" marL="36576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indent="-304800" lvl="8" marL="411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1"/>
          <p:cNvSpPr txBox="1"/>
          <p:nvPr>
            <p:ph type="title"/>
          </p:nvPr>
        </p:nvSpPr>
        <p:spPr>
          <a:xfrm>
            <a:off x="632175" y="1152300"/>
            <a:ext cx="76797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Age and Gender Detection</a:t>
            </a:r>
            <a:endParaRPr/>
          </a:p>
        </p:txBody>
      </p:sp>
      <p:sp>
        <p:nvSpPr>
          <p:cNvPr id="94" name="Google Shape;94;p21"/>
          <p:cNvSpPr txBox="1"/>
          <p:nvPr>
            <p:ph idx="1" type="body"/>
          </p:nvPr>
        </p:nvSpPr>
        <p:spPr>
          <a:xfrm>
            <a:off x="509050" y="3271688"/>
            <a:ext cx="3252900" cy="768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Elaboré par:</a:t>
            </a:r>
            <a:endParaRPr/>
          </a:p>
          <a:p>
            <a:pPr indent="0" lvl="0" marL="0" rtl="0" algn="l">
              <a:spcBef>
                <a:spcPts val="1200"/>
              </a:spcBef>
              <a:spcAft>
                <a:spcPts val="1200"/>
              </a:spcAft>
              <a:buNone/>
            </a:pPr>
            <a:r>
              <a:rPr lang="fr"/>
              <a:t>Manar Ouled Ahmed</a:t>
            </a:r>
            <a:endParaRPr/>
          </a:p>
        </p:txBody>
      </p:sp>
      <p:pic>
        <p:nvPicPr>
          <p:cNvPr id="95" name="Google Shape;95;p21"/>
          <p:cNvPicPr preferRelativeResize="0"/>
          <p:nvPr/>
        </p:nvPicPr>
        <p:blipFill>
          <a:blip r:embed="rId3">
            <a:alphaModFix/>
          </a:blip>
          <a:stretch>
            <a:fillRect/>
          </a:stretch>
        </p:blipFill>
        <p:spPr>
          <a:xfrm>
            <a:off x="4845575" y="1879200"/>
            <a:ext cx="4034006" cy="25047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0"/>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Accuracy and Applications</a:t>
            </a:r>
            <a:endParaRPr/>
          </a:p>
        </p:txBody>
      </p:sp>
      <p:sp>
        <p:nvSpPr>
          <p:cNvPr id="155" name="Google Shape;155;p30"/>
          <p:cNvSpPr txBox="1"/>
          <p:nvPr>
            <p:ph idx="1" type="subTitle"/>
          </p:nvPr>
        </p:nvSpPr>
        <p:spPr>
          <a:xfrm>
            <a:off x="642700" y="1723725"/>
            <a:ext cx="64980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The use of deep learning algorithms and pre-trained models has made it possible to accurately predict the age and gender of individuals in images and videos.</a:t>
            </a:r>
            <a:endParaRPr/>
          </a:p>
          <a:p>
            <a:pPr indent="-311150" lvl="0" marL="457200" rtl="0" algn="l">
              <a:lnSpc>
                <a:spcPct val="110000"/>
              </a:lnSpc>
              <a:spcBef>
                <a:spcPts val="0"/>
              </a:spcBef>
              <a:spcAft>
                <a:spcPts val="0"/>
              </a:spcAft>
              <a:buSzPts val="1300"/>
              <a:buChar char="●"/>
            </a:pPr>
            <a:r>
              <a:rPr lang="fr"/>
              <a:t> Age and gender detection has the potential for numerous applications in areas like security, marketing, and healthcare.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31"/>
          <p:cNvPicPr preferRelativeResize="0"/>
          <p:nvPr>
            <p:ph idx="2" type="pic"/>
          </p:nvPr>
        </p:nvPicPr>
        <p:blipFill rotWithShape="1">
          <a:blip r:embed="rId3">
            <a:alphaModFix/>
          </a:blip>
          <a:srcRect b="0" l="27139" r="27139" t="0"/>
          <a:stretch/>
        </p:blipFill>
        <p:spPr>
          <a:xfrm>
            <a:off x="5843075" y="632300"/>
            <a:ext cx="2615100" cy="3918900"/>
          </a:xfrm>
          <a:prstGeom prst="roundRect">
            <a:avLst>
              <a:gd fmla="val 16667" name="adj"/>
            </a:avLst>
          </a:prstGeom>
        </p:spPr>
      </p:pic>
      <p:sp>
        <p:nvSpPr>
          <p:cNvPr id="161" name="Google Shape;161;p31"/>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Challenges and Future Developments</a:t>
            </a:r>
            <a:endParaRPr/>
          </a:p>
        </p:txBody>
      </p:sp>
      <p:sp>
        <p:nvSpPr>
          <p:cNvPr id="162" name="Google Shape;162;p31"/>
          <p:cNvSpPr txBox="1"/>
          <p:nvPr>
            <p:ph idx="1" type="subTitle"/>
          </p:nvPr>
        </p:nvSpPr>
        <p:spPr>
          <a:xfrm>
            <a:off x="642700" y="1723725"/>
            <a:ext cx="36051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One of the challenges in age and gender detection is preserving privacy and avoiding bias.</a:t>
            </a:r>
            <a:endParaRPr/>
          </a:p>
          <a:p>
            <a:pPr indent="-311150" lvl="0" marL="457200" rtl="0" algn="l">
              <a:lnSpc>
                <a:spcPct val="110000"/>
              </a:lnSpc>
              <a:spcBef>
                <a:spcPts val="0"/>
              </a:spcBef>
              <a:spcAft>
                <a:spcPts val="0"/>
              </a:spcAft>
              <a:buSzPts val="1300"/>
              <a:buChar char="●"/>
            </a:pPr>
            <a:r>
              <a:rPr lang="fr"/>
              <a:t> Future developments in age and gender detection include improving models for better accuracy and developing new applications.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2"/>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Conclusion</a:t>
            </a:r>
            <a:endParaRPr/>
          </a:p>
        </p:txBody>
      </p:sp>
      <p:sp>
        <p:nvSpPr>
          <p:cNvPr id="168" name="Google Shape;168;p32"/>
          <p:cNvSpPr txBox="1"/>
          <p:nvPr>
            <p:ph idx="1" type="subTitle"/>
          </p:nvPr>
        </p:nvSpPr>
        <p:spPr>
          <a:xfrm>
            <a:off x="642700" y="1723725"/>
            <a:ext cx="68262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Age and gender detection is a rapidly advancing field in AI research with significant potential for numerous applications.</a:t>
            </a:r>
            <a:endParaRPr/>
          </a:p>
          <a:p>
            <a:pPr indent="-311150" lvl="0" marL="457200" rtl="0" algn="l">
              <a:lnSpc>
                <a:spcPct val="110000"/>
              </a:lnSpc>
              <a:spcBef>
                <a:spcPts val="0"/>
              </a:spcBef>
              <a:spcAft>
                <a:spcPts val="0"/>
              </a:spcAft>
              <a:buSzPts val="1300"/>
              <a:buChar char="●"/>
            </a:pPr>
            <a:r>
              <a:rPr lang="fr"/>
              <a:t> </a:t>
            </a:r>
            <a:r>
              <a:rPr lang="fr"/>
              <a:t>CNNs</a:t>
            </a:r>
            <a:r>
              <a:rPr lang="fr"/>
              <a:t>, the Adience dataset, and the SSD face detection model are powerful tools for accurate age and gender detection.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3"/>
          <p:cNvSpPr txBox="1"/>
          <p:nvPr>
            <p:ph type="title"/>
          </p:nvPr>
        </p:nvSpPr>
        <p:spPr>
          <a:xfrm>
            <a:off x="530400" y="2208300"/>
            <a:ext cx="8083200" cy="726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fr"/>
              <a:t>Thank you for your time and attention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2"/>
          <p:cNvSpPr txBox="1"/>
          <p:nvPr>
            <p:ph type="title"/>
          </p:nvPr>
        </p:nvSpPr>
        <p:spPr>
          <a:xfrm>
            <a:off x="632175" y="1152300"/>
            <a:ext cx="76797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Age and Gender Detection Using Deep Learning Algorithms</a:t>
            </a:r>
            <a:endParaRPr/>
          </a:p>
        </p:txBody>
      </p:sp>
      <p:sp>
        <p:nvSpPr>
          <p:cNvPr id="101" name="Google Shape;101;p22"/>
          <p:cNvSpPr txBox="1"/>
          <p:nvPr>
            <p:ph idx="1" type="body"/>
          </p:nvPr>
        </p:nvSpPr>
        <p:spPr>
          <a:xfrm>
            <a:off x="632175" y="1949025"/>
            <a:ext cx="4689300" cy="2729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fr"/>
              <a:t>An overview of the use of deep learning algorithms and pretrained models in age and gender detection. Among the many areas of AI research, age and gender detection has gained popularity for its ability to automatically identify the age and gender of individuals in an image or video frame.Age and gender detection is a subset of computer vision, which uses algorithms to analyze and interpret visual information. The goal of age and gender detection is to predict the age and gender of individuals in an image or video, with a wide range of applications in marketing, security, and healthcare.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3"/>
          <p:cNvPicPr preferRelativeResize="0"/>
          <p:nvPr>
            <p:ph idx="2" type="pic"/>
          </p:nvPr>
        </p:nvPicPr>
        <p:blipFill rotWithShape="1">
          <a:blip r:embed="rId3">
            <a:alphaModFix/>
          </a:blip>
          <a:srcRect b="0" l="31233" r="31230" t="0"/>
          <a:stretch/>
        </p:blipFill>
        <p:spPr>
          <a:xfrm>
            <a:off x="5843075" y="632300"/>
            <a:ext cx="2615100" cy="3918900"/>
          </a:xfrm>
          <a:prstGeom prst="roundRect">
            <a:avLst>
              <a:gd fmla="val 16667" name="adj"/>
            </a:avLst>
          </a:prstGeom>
        </p:spPr>
      </p:pic>
      <p:sp>
        <p:nvSpPr>
          <p:cNvPr id="107" name="Google Shape;107;p23"/>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Machine Learning and Deep Learning Algorithms</a:t>
            </a:r>
            <a:endParaRPr/>
          </a:p>
        </p:txBody>
      </p:sp>
      <p:sp>
        <p:nvSpPr>
          <p:cNvPr id="108" name="Google Shape;108;p23"/>
          <p:cNvSpPr txBox="1"/>
          <p:nvPr>
            <p:ph idx="1" type="subTitle"/>
          </p:nvPr>
        </p:nvSpPr>
        <p:spPr>
          <a:xfrm>
            <a:off x="642700" y="1723725"/>
            <a:ext cx="36051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AI has made significant strides in recent years with the development of machine learning and deep learning algorithms.</a:t>
            </a:r>
            <a:endParaRPr/>
          </a:p>
          <a:p>
            <a:pPr indent="-311150" lvl="0" marL="457200" rtl="0" algn="l">
              <a:lnSpc>
                <a:spcPct val="110000"/>
              </a:lnSpc>
              <a:spcBef>
                <a:spcPts val="0"/>
              </a:spcBef>
              <a:spcAft>
                <a:spcPts val="0"/>
              </a:spcAft>
              <a:buSzPts val="1300"/>
              <a:buChar char="●"/>
            </a:pPr>
            <a:r>
              <a:rPr lang="fr"/>
              <a:t> Machine learning and deep learning algorithms power age and gender detection.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4"/>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Use of Convolutional Neural Networks (CNNs)</a:t>
            </a:r>
            <a:endParaRPr/>
          </a:p>
        </p:txBody>
      </p:sp>
      <p:sp>
        <p:nvSpPr>
          <p:cNvPr id="114" name="Google Shape;114;p24"/>
          <p:cNvSpPr txBox="1"/>
          <p:nvPr>
            <p:ph idx="1" type="subTitle"/>
          </p:nvPr>
        </p:nvSpPr>
        <p:spPr>
          <a:xfrm>
            <a:off x="642700" y="1723725"/>
            <a:ext cx="36051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CNNs are the most widely used deep learning algorithm in computer vision for age and gender detection.</a:t>
            </a:r>
            <a:endParaRPr/>
          </a:p>
          <a:p>
            <a:pPr indent="-311150" lvl="0" marL="457200" rtl="0" algn="l">
              <a:lnSpc>
                <a:spcPct val="110000"/>
              </a:lnSpc>
              <a:spcBef>
                <a:spcPts val="0"/>
              </a:spcBef>
              <a:spcAft>
                <a:spcPts val="0"/>
              </a:spcAft>
              <a:buSzPts val="1300"/>
              <a:buChar char="●"/>
            </a:pPr>
            <a:r>
              <a:rPr lang="fr"/>
              <a:t> CNNs extract features from images and videos automatically.</a:t>
            </a:r>
            <a:endParaRPr/>
          </a:p>
        </p:txBody>
      </p:sp>
      <p:pic>
        <p:nvPicPr>
          <p:cNvPr id="115" name="Google Shape;115;p24"/>
          <p:cNvPicPr preferRelativeResize="0"/>
          <p:nvPr/>
        </p:nvPicPr>
        <p:blipFill>
          <a:blip r:embed="rId3">
            <a:alphaModFix/>
          </a:blip>
          <a:stretch>
            <a:fillRect/>
          </a:stretch>
        </p:blipFill>
        <p:spPr>
          <a:xfrm>
            <a:off x="4842550" y="763875"/>
            <a:ext cx="3843948" cy="3884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5"/>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Pre-trained Models</a:t>
            </a:r>
            <a:endParaRPr/>
          </a:p>
        </p:txBody>
      </p:sp>
      <p:sp>
        <p:nvSpPr>
          <p:cNvPr id="121" name="Google Shape;121;p25"/>
          <p:cNvSpPr txBox="1"/>
          <p:nvPr>
            <p:ph idx="1" type="subTitle"/>
          </p:nvPr>
        </p:nvSpPr>
        <p:spPr>
          <a:xfrm>
            <a:off x="642700" y="1723725"/>
            <a:ext cx="66759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Pre-trained models are commonly used in age and gender detection to identify faces in images.</a:t>
            </a:r>
            <a:endParaRPr/>
          </a:p>
          <a:p>
            <a:pPr indent="-311150" lvl="0" marL="457200" rtl="0" algn="l">
              <a:lnSpc>
                <a:spcPct val="110000"/>
              </a:lnSpc>
              <a:spcBef>
                <a:spcPts val="0"/>
              </a:spcBef>
              <a:spcAft>
                <a:spcPts val="0"/>
              </a:spcAft>
              <a:buSzPts val="1300"/>
              <a:buChar char="●"/>
            </a:pPr>
            <a:r>
              <a:rPr lang="fr"/>
              <a:t> Adience dataset is one of the most popular datasets used for training age and gender detection models.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6"/>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Face Detection</a:t>
            </a:r>
            <a:endParaRPr/>
          </a:p>
        </p:txBody>
      </p:sp>
      <p:sp>
        <p:nvSpPr>
          <p:cNvPr id="127" name="Google Shape;127;p26"/>
          <p:cNvSpPr txBox="1"/>
          <p:nvPr>
            <p:ph idx="1" type="subTitle"/>
          </p:nvPr>
        </p:nvSpPr>
        <p:spPr>
          <a:xfrm>
            <a:off x="642700" y="1723725"/>
            <a:ext cx="36051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Age and gender detection involves three main steps, starting with face detection.</a:t>
            </a:r>
            <a:endParaRPr/>
          </a:p>
          <a:p>
            <a:pPr indent="-311150" lvl="0" marL="457200" rtl="0" algn="l">
              <a:lnSpc>
                <a:spcPct val="110000"/>
              </a:lnSpc>
              <a:spcBef>
                <a:spcPts val="0"/>
              </a:spcBef>
              <a:spcAft>
                <a:spcPts val="0"/>
              </a:spcAft>
              <a:buSzPts val="1300"/>
              <a:buChar char="●"/>
            </a:pPr>
            <a:r>
              <a:rPr lang="fr"/>
              <a:t> Face detection is performed using a model to identify faces in the image and create bounding boxes around them.</a:t>
            </a:r>
            <a:endParaRPr/>
          </a:p>
        </p:txBody>
      </p:sp>
      <p:pic>
        <p:nvPicPr>
          <p:cNvPr id="128" name="Google Shape;128;p26"/>
          <p:cNvPicPr preferRelativeResize="0"/>
          <p:nvPr/>
        </p:nvPicPr>
        <p:blipFill>
          <a:blip r:embed="rId3">
            <a:alphaModFix/>
          </a:blip>
          <a:stretch>
            <a:fillRect/>
          </a:stretch>
        </p:blipFill>
        <p:spPr>
          <a:xfrm>
            <a:off x="4454925" y="1239075"/>
            <a:ext cx="4260893" cy="3191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7"/>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Face Extraction</a:t>
            </a:r>
            <a:endParaRPr/>
          </a:p>
        </p:txBody>
      </p:sp>
      <p:sp>
        <p:nvSpPr>
          <p:cNvPr id="134" name="Google Shape;134;p27"/>
          <p:cNvSpPr txBox="1"/>
          <p:nvPr>
            <p:ph idx="1" type="subTitle"/>
          </p:nvPr>
        </p:nvSpPr>
        <p:spPr>
          <a:xfrm>
            <a:off x="642700" y="1723725"/>
            <a:ext cx="36051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After identifying the faces, the next step is to extract them and discard the rest of the image.</a:t>
            </a:r>
            <a:endParaRPr/>
          </a:p>
          <a:p>
            <a:pPr indent="-311150" lvl="0" marL="457200" rtl="0" algn="l">
              <a:lnSpc>
                <a:spcPct val="110000"/>
              </a:lnSpc>
              <a:spcBef>
                <a:spcPts val="0"/>
              </a:spcBef>
              <a:spcAft>
                <a:spcPts val="0"/>
              </a:spcAft>
              <a:buSzPts val="1300"/>
              <a:buChar char="●"/>
            </a:pPr>
            <a:r>
              <a:rPr lang="fr"/>
              <a:t> This is done by cropping the image to include only the face.</a:t>
            </a:r>
            <a:endParaRPr/>
          </a:p>
        </p:txBody>
      </p:sp>
      <p:pic>
        <p:nvPicPr>
          <p:cNvPr id="135" name="Google Shape;135;p27"/>
          <p:cNvPicPr preferRelativeResize="0"/>
          <p:nvPr/>
        </p:nvPicPr>
        <p:blipFill>
          <a:blip r:embed="rId3">
            <a:alphaModFix/>
          </a:blip>
          <a:stretch>
            <a:fillRect/>
          </a:stretch>
        </p:blipFill>
        <p:spPr>
          <a:xfrm>
            <a:off x="4705750" y="1190625"/>
            <a:ext cx="4281701" cy="2762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8"/>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Age and Gender Prediction</a:t>
            </a:r>
            <a:endParaRPr/>
          </a:p>
        </p:txBody>
      </p:sp>
      <p:sp>
        <p:nvSpPr>
          <p:cNvPr id="141" name="Google Shape;141;p28"/>
          <p:cNvSpPr txBox="1"/>
          <p:nvPr>
            <p:ph idx="1" type="subTitle"/>
          </p:nvPr>
        </p:nvSpPr>
        <p:spPr>
          <a:xfrm>
            <a:off x="642700" y="1799925"/>
            <a:ext cx="36051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The final step is to predict the age and gender of each face.</a:t>
            </a:r>
            <a:endParaRPr/>
          </a:p>
          <a:p>
            <a:pPr indent="-311150" lvl="0" marL="457200" rtl="0" algn="l">
              <a:lnSpc>
                <a:spcPct val="110000"/>
              </a:lnSpc>
              <a:spcBef>
                <a:spcPts val="0"/>
              </a:spcBef>
              <a:spcAft>
                <a:spcPts val="0"/>
              </a:spcAft>
              <a:buSzPts val="1300"/>
              <a:buChar char="●"/>
            </a:pPr>
            <a:r>
              <a:rPr lang="fr"/>
              <a:t> This is done by passing each face through the age and gender detection model.</a:t>
            </a:r>
            <a:endParaRPr/>
          </a:p>
        </p:txBody>
      </p:sp>
      <p:pic>
        <p:nvPicPr>
          <p:cNvPr id="142" name="Google Shape;142;p28"/>
          <p:cNvPicPr preferRelativeResize="0"/>
          <p:nvPr/>
        </p:nvPicPr>
        <p:blipFill>
          <a:blip r:embed="rId3">
            <a:alphaModFix/>
          </a:blip>
          <a:stretch>
            <a:fillRect/>
          </a:stretch>
        </p:blipFill>
        <p:spPr>
          <a:xfrm>
            <a:off x="5844250" y="1326225"/>
            <a:ext cx="2333625" cy="2362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9"/>
          <p:cNvSpPr txBox="1"/>
          <p:nvPr>
            <p:ph type="title"/>
          </p:nvPr>
        </p:nvSpPr>
        <p:spPr>
          <a:xfrm>
            <a:off x="632175" y="920625"/>
            <a:ext cx="5046000" cy="7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fr"/>
              <a:t>Single Shot MultiBox Detector (SSD)</a:t>
            </a:r>
            <a:endParaRPr/>
          </a:p>
        </p:txBody>
      </p:sp>
      <p:sp>
        <p:nvSpPr>
          <p:cNvPr id="148" name="Google Shape;148;p29"/>
          <p:cNvSpPr txBox="1"/>
          <p:nvPr>
            <p:ph idx="1" type="subTitle"/>
          </p:nvPr>
        </p:nvSpPr>
        <p:spPr>
          <a:xfrm>
            <a:off x="642700" y="1723725"/>
            <a:ext cx="3605100" cy="1964700"/>
          </a:xfrm>
          <a:prstGeom prst="rect">
            <a:avLst/>
          </a:prstGeom>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SzPts val="1300"/>
              <a:buChar char="●"/>
            </a:pPr>
            <a:r>
              <a:rPr lang="fr"/>
              <a:t> SSD is a popular face detection model used in age and gender detection.</a:t>
            </a:r>
            <a:endParaRPr/>
          </a:p>
          <a:p>
            <a:pPr indent="-311150" lvl="0" marL="457200" rtl="0" algn="l">
              <a:lnSpc>
                <a:spcPct val="110000"/>
              </a:lnSpc>
              <a:spcBef>
                <a:spcPts val="0"/>
              </a:spcBef>
              <a:spcAft>
                <a:spcPts val="0"/>
              </a:spcAft>
              <a:buSzPts val="1300"/>
              <a:buChar char="●"/>
            </a:pPr>
            <a:r>
              <a:rPr lang="fr"/>
              <a:t> It is based on a deep neural network and designed to detect faces in images and videos.</a:t>
            </a:r>
            <a:endParaRPr/>
          </a:p>
        </p:txBody>
      </p:sp>
      <p:pic>
        <p:nvPicPr>
          <p:cNvPr id="149" name="Google Shape;149;p29"/>
          <p:cNvPicPr preferRelativeResize="0"/>
          <p:nvPr/>
        </p:nvPicPr>
        <p:blipFill>
          <a:blip r:embed="rId3">
            <a:alphaModFix/>
          </a:blip>
          <a:stretch>
            <a:fillRect/>
          </a:stretch>
        </p:blipFill>
        <p:spPr>
          <a:xfrm>
            <a:off x="4673800" y="1321150"/>
            <a:ext cx="4321763" cy="3191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lue Opulence - v1">
  <a:themeElements>
    <a:clrScheme name="Simple Light">
      <a:dk1>
        <a:srgbClr val="FFFFFF"/>
      </a:dk1>
      <a:lt1>
        <a:srgbClr val="0F172A"/>
      </a:lt1>
      <a:dk2>
        <a:srgbClr val="C4D3E7"/>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